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71" r:id="rId4"/>
    <p:sldId id="284" r:id="rId5"/>
    <p:sldId id="285" r:id="rId6"/>
    <p:sldId id="268" r:id="rId7"/>
    <p:sldId id="261" r:id="rId8"/>
    <p:sldId id="262" r:id="rId9"/>
    <p:sldId id="258" r:id="rId10"/>
    <p:sldId id="277" r:id="rId11"/>
    <p:sldId id="260" r:id="rId12"/>
    <p:sldId id="257" r:id="rId13"/>
    <p:sldId id="266" r:id="rId14"/>
    <p:sldId id="263" r:id="rId15"/>
    <p:sldId id="259" r:id="rId16"/>
    <p:sldId id="272" r:id="rId17"/>
    <p:sldId id="274" r:id="rId18"/>
    <p:sldId id="265" r:id="rId19"/>
    <p:sldId id="275" r:id="rId20"/>
    <p:sldId id="276" r:id="rId21"/>
    <p:sldId id="281" r:id="rId22"/>
    <p:sldId id="282" r:id="rId23"/>
    <p:sldId id="279" r:id="rId24"/>
    <p:sldId id="283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13BC7-7489-9FCC-E0BC-286B834A2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33B5A3-82BC-8951-2F12-F3E533F00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D3A21-9137-F050-A5C2-4514869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D53-F553-4E7F-B485-C56D1AD7C321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61C5A-398B-BAD7-A29A-ED99A0C7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D17E4-F6E2-6818-658F-F4F52EE8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3475-62C4-4C04-ABE4-6E342FB6B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50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232A0-0E78-C2D9-E51C-DE1BBA89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50BD0-D9C8-9236-4618-7A874F760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6007E-BF9F-C3C7-C2CF-6226A243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D53-F553-4E7F-B485-C56D1AD7C321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44572-DC90-6B98-7393-6CF82179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C2645-FCF1-3146-0686-DF747011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3475-62C4-4C04-ABE4-6E342FB6B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50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41886C-7FFB-59D1-E723-27BFDA81D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13AE1-5023-BA05-C224-0AEB8504E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63551-5530-F18A-7375-366640C0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D53-F553-4E7F-B485-C56D1AD7C321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8E43C-9045-BADE-C5DC-D834EC90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9A06C-E456-51AC-945E-2D9FBC65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3475-62C4-4C04-ABE4-6E342FB6B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42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F5291-C512-F5C8-671C-AE2DCA041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8FC44-75BE-0A18-21A2-2062F4F01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C5E95-6FD6-1669-4978-A2BAA15B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D53-F553-4E7F-B485-C56D1AD7C321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AA880-001C-3CB2-91ED-DC28535B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B698D-AAD3-90E9-EB92-F435E145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3475-62C4-4C04-ABE4-6E342FB6B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9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9A84-681E-B386-6DA1-FAD47BBD2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FB379-A869-A335-D588-FB98E0B9A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A2626-A723-F9F7-14FC-FE46049A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D53-F553-4E7F-B485-C56D1AD7C321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5E21F-AEC1-B120-6124-B5A09F86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85D87-CE44-591A-AB17-0F99CBA9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3475-62C4-4C04-ABE4-6E342FB6B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1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B4E5-91F4-9A70-3862-501F0F5C5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D88DD-569D-71E7-1C71-683CE9918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F0E68-EDE9-A08B-1B47-9A92AF7C4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B671C-2A3D-E5D5-EAD8-915D7F9BF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D53-F553-4E7F-B485-C56D1AD7C321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31EF9-9F2F-C352-7FCF-5B2A3ACA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E2F3D-BDCC-1213-71F3-E6C6A223A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3475-62C4-4C04-ABE4-6E342FB6B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10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C35F-82B0-EDFA-B658-D1DE62D7B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2E09B-77BE-B448-9199-408A2DC1E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01F35-32E8-E6DE-EC7F-0CD41AE9D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04A9F-4BAF-1146-EFFE-A5EFD1CAC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933B05-D3FE-D144-6753-34DD22090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7D5819-8B1A-674E-7D28-772B3004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D53-F553-4E7F-B485-C56D1AD7C321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444AB-828A-55AB-390B-3875692CE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F91DFA-48A5-0FAC-A1BE-4FAD9257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3475-62C4-4C04-ABE4-6E342FB6B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D803-6600-4878-B23D-455639BA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A6F6FD-9B28-F4A1-60CA-205B072E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D53-F553-4E7F-B485-C56D1AD7C321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98784-FD1C-2EBA-3717-1E991393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86E4F-3113-77CF-7043-75291656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3475-62C4-4C04-ABE4-6E342FB6B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48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08940-ED0D-3452-EA6F-C3F599D2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D53-F553-4E7F-B485-C56D1AD7C321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7A0B62-8B76-191C-E65E-A92C118F9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9B3D3-0C0D-B0AC-2B04-AEA9E570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3475-62C4-4C04-ABE4-6E342FB6B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77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39521-407B-ED41-CD42-FB0C5D93B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F7BBE-F49B-D34F-7200-3F1AF6A0C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4854A-421F-021C-5530-B71C64E59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79F52-51EE-CD88-2B2A-639BD5D61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D53-F553-4E7F-B485-C56D1AD7C321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3A9FE-DB43-8A92-4063-73AF4E96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04060-A1B7-172E-0DCC-5CF471F2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3475-62C4-4C04-ABE4-6E342FB6B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1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85298-F514-EEE4-6AC5-CEB3F159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3DAE12-11B7-142C-3941-27213155E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27326-4219-D616-C736-D080BE5DC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3FF4E-E97D-1B40-5F0F-795066C1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D53-F553-4E7F-B485-C56D1AD7C321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EE3B6-00B0-3515-F31D-24CBCEEB8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12545-85BC-9DD0-E161-F3C1C98E0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3475-62C4-4C04-ABE4-6E342FB6B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84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464">
              <a:schemeClr val="tx2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65CF7E-EEC3-F849-E6B4-28EFB15D2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BE490-9969-3750-3068-8DBF22931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E28E-7D5C-02EE-6846-2B7803993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35D53-F553-4E7F-B485-C56D1AD7C321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60B99-9889-E9A0-19F9-0CFFC832D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35E60-F03D-0597-C703-E41C70D6A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83475-62C4-4C04-ABE4-6E342FB6B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81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B2F4-789C-53F3-CED5-4A4A4934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59A47B-A48F-260D-7049-AE7F166F0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5" t="5893" r="22112"/>
          <a:stretch/>
        </p:blipFill>
        <p:spPr>
          <a:xfrm>
            <a:off x="838200" y="365124"/>
            <a:ext cx="9160379" cy="6453131"/>
          </a:xfrm>
        </p:spPr>
      </p:pic>
    </p:spTree>
    <p:extLst>
      <p:ext uri="{BB962C8B-B14F-4D97-AF65-F5344CB8AC3E}">
        <p14:creationId xmlns:p14="http://schemas.microsoft.com/office/powerpoint/2010/main" val="91450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E150C-2211-320E-3165-62F6BA37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760E9-33E3-6059-D720-28FC5DA13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38" y="1135418"/>
            <a:ext cx="11777762" cy="6119891"/>
          </a:xfrm>
        </p:spPr>
        <p:txBody>
          <a:bodyPr/>
          <a:lstStyle/>
          <a:p>
            <a:r>
              <a:rPr lang="en-GB" sz="32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ystem-ui"/>
              </a:rPr>
              <a:t>1 Timothy 1 v 19…..holding on to faith and a good conscience, which some have rejected and so have suffered shipwreck with regard to the faith.</a:t>
            </a:r>
          </a:p>
          <a:p>
            <a:endParaRPr lang="en-GB" dirty="0"/>
          </a:p>
        </p:txBody>
      </p:sp>
      <p:pic>
        <p:nvPicPr>
          <p:cNvPr id="9218" name="Picture 2" descr="Sunday Morning Shipwrecks and Warfare – The Jesus Chick">
            <a:extLst>
              <a:ext uri="{FF2B5EF4-FFF2-40B4-BE49-F238E27FC236}">
                <a16:creationId xmlns:a16="http://schemas.microsoft.com/office/drawing/2014/main" id="{7DCF9CF4-47CF-C8B6-1A60-0EA0429D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04" y="2292278"/>
            <a:ext cx="6850429" cy="4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84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1067-E5D1-13F7-8A79-361E3F6DF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85CB1797-9CC7-252E-94D3-C5C33D89FF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13" y="1027905"/>
            <a:ext cx="9533943" cy="484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11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3AE9F-2055-0704-87DC-EFB653299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520D5-5998-0467-33D6-40487C8A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334"/>
            <a:ext cx="10515600" cy="4351338"/>
          </a:xfrm>
        </p:spPr>
        <p:txBody>
          <a:bodyPr>
            <a:normAutofit/>
          </a:bodyPr>
          <a:lstStyle/>
          <a:p>
            <a:r>
              <a:rPr lang="en-GB" sz="3200" b="0" i="0" dirty="0">
                <a:solidFill>
                  <a:srgbClr val="000000"/>
                </a:solidFill>
                <a:effectLst/>
                <a:latin typeface="system-ui"/>
              </a:rPr>
              <a:t>Our dear friend Luke, the doctor, and </a:t>
            </a:r>
            <a:r>
              <a:rPr lang="en-GB" sz="3200" b="1" i="0" dirty="0">
                <a:solidFill>
                  <a:srgbClr val="000000"/>
                </a:solidFill>
                <a:effectLst/>
                <a:latin typeface="system-ui"/>
              </a:rPr>
              <a:t>Demas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ystem-ui"/>
              </a:rPr>
              <a:t> send greetings.</a:t>
            </a:r>
          </a:p>
          <a:p>
            <a:endParaRPr lang="en-GB" sz="3200" dirty="0">
              <a:solidFill>
                <a:srgbClr val="000000"/>
              </a:solidFill>
              <a:latin typeface="system-ui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ystem-ui"/>
              </a:rPr>
              <a:t>And so do Mark, Aristarchus, </a:t>
            </a:r>
            <a:r>
              <a:rPr lang="en-GB" sz="3200" b="1" i="0" dirty="0">
                <a:solidFill>
                  <a:srgbClr val="000000"/>
                </a:solidFill>
                <a:effectLst/>
                <a:latin typeface="system-ui"/>
              </a:rPr>
              <a:t>Demas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ystem-ui"/>
              </a:rPr>
              <a:t> and Luke, my fellow workers.</a:t>
            </a:r>
          </a:p>
          <a:p>
            <a:endParaRPr lang="en-GB" sz="3200" dirty="0">
              <a:solidFill>
                <a:srgbClr val="000000"/>
              </a:solidFill>
              <a:latin typeface="system-ui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ystem-ui"/>
              </a:rPr>
              <a:t>for </a:t>
            </a:r>
            <a:r>
              <a:rPr lang="en-GB" sz="3200" b="1" i="0" dirty="0">
                <a:solidFill>
                  <a:srgbClr val="000000"/>
                </a:solidFill>
                <a:effectLst/>
                <a:latin typeface="system-ui"/>
              </a:rPr>
              <a:t>Demas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ystem-ui"/>
              </a:rPr>
              <a:t>, because he loved this world, has deserted me and has gone to Thessalonica.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55836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27C2-8312-8F8F-61EE-8469AA70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0B716-45C4-454F-7B89-2943A6893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375" y="1441613"/>
            <a:ext cx="10515600" cy="5416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0" i="0" dirty="0">
                <a:solidFill>
                  <a:srgbClr val="000000"/>
                </a:solidFill>
                <a:effectLst/>
                <a:latin typeface="system-ui"/>
              </a:rPr>
              <a:t>Galatians 1 v 1</a:t>
            </a:r>
          </a:p>
          <a:p>
            <a:pPr marL="0" indent="0">
              <a:buNone/>
            </a:pPr>
            <a:r>
              <a:rPr lang="en-GB" sz="3200" b="0" i="0" dirty="0">
                <a:solidFill>
                  <a:srgbClr val="000000"/>
                </a:solidFill>
                <a:effectLst/>
                <a:latin typeface="system-ui"/>
              </a:rPr>
              <a:t>I am astonished that you are so quickly deserting the one who called you to live in the grace of Christ and are turning to a different gospel— which is really no gospel at all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0000"/>
                </a:solidFill>
                <a:latin typeface="system-ui"/>
              </a:rPr>
              <a:t>3 v 1</a:t>
            </a:r>
            <a:endParaRPr lang="en-GB" sz="3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>
              <a:buNone/>
            </a:pPr>
            <a:r>
              <a:rPr lang="en-GB" sz="3200" b="0" i="0" dirty="0">
                <a:solidFill>
                  <a:srgbClr val="000000"/>
                </a:solidFill>
                <a:effectLst/>
                <a:latin typeface="system-ui"/>
              </a:rPr>
              <a:t>You foolish Galatians! Who has bewitched you?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31059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81CC4-8F87-AA86-41ED-A3FA5C06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might cause me to derail?</a:t>
            </a:r>
          </a:p>
        </p:txBody>
      </p:sp>
      <p:pic>
        <p:nvPicPr>
          <p:cNvPr id="5122" name="Picture 2" descr="Warning Sign PNG Transparent Images - PNG All">
            <a:extLst>
              <a:ext uri="{FF2B5EF4-FFF2-40B4-BE49-F238E27FC236}">
                <a16:creationId xmlns:a16="http://schemas.microsoft.com/office/drawing/2014/main" id="{9D5D68E6-5360-E7AF-C0CC-79CC4F4371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94" y="2278552"/>
            <a:ext cx="3917566" cy="259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69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430A2-5898-BE42-E136-555ED6180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Parable of the Sower – Matthew 13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D966716-06A5-DB76-B9AF-91A8EDCEC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701597"/>
              </p:ext>
            </p:extLst>
          </p:nvPr>
        </p:nvGraphicFramePr>
        <p:xfrm>
          <a:off x="854937" y="1690688"/>
          <a:ext cx="10482126" cy="456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728">
                  <a:extLst>
                    <a:ext uri="{9D8B030D-6E8A-4147-A177-3AD203B41FA5}">
                      <a16:colId xmlns:a16="http://schemas.microsoft.com/office/drawing/2014/main" val="257848379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04501041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381235132"/>
                    </a:ext>
                  </a:extLst>
                </a:gridCol>
              </a:tblGrid>
              <a:tr h="1091725">
                <a:tc>
                  <a:txBody>
                    <a:bodyPr/>
                    <a:lstStyle/>
                    <a:p>
                      <a:r>
                        <a:rPr lang="en-GB" sz="2800" dirty="0"/>
                        <a:t>Path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Birds ate seed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Evil one snatches word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534380"/>
                  </a:ext>
                </a:extLst>
              </a:tr>
              <a:tr h="1091725">
                <a:tc>
                  <a:txBody>
                    <a:bodyPr/>
                    <a:lstStyle/>
                    <a:p>
                      <a:r>
                        <a:rPr lang="en-GB" sz="2800" dirty="0"/>
                        <a:t>Rocky Ground, not much soil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Grew quickly, no root, sun scorched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Receives word with joy. Fall away when trouble or persecution 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384009"/>
                  </a:ext>
                </a:extLst>
              </a:tr>
              <a:tr h="1091725">
                <a:tc>
                  <a:txBody>
                    <a:bodyPr/>
                    <a:lstStyle/>
                    <a:p>
                      <a:r>
                        <a:rPr lang="en-GB" sz="2800" dirty="0"/>
                        <a:t>Thorns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Thorns choked plants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Worries &amp; deceitfulness of wealth choke the word – no fruit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768410"/>
                  </a:ext>
                </a:extLst>
              </a:tr>
              <a:tr h="1091725">
                <a:tc>
                  <a:txBody>
                    <a:bodyPr/>
                    <a:lstStyle/>
                    <a:p>
                      <a:r>
                        <a:rPr lang="en-GB" sz="2800" dirty="0"/>
                        <a:t>Good soil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Good crop   x100    x60    x30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Hears word, understands it, produces a good crop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93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559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80F1-6578-D9C4-C280-69F78F806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might cause me to derail?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488FF-962B-782E-BE7F-3992849F5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206" y="1307507"/>
            <a:ext cx="10755594" cy="4869456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Being deceived. Our enemy is a master of deception. We may believe his lies</a:t>
            </a:r>
          </a:p>
          <a:p>
            <a:r>
              <a:rPr lang="en-GB" sz="3200" dirty="0"/>
              <a:t>Wanting to do our own thing. Wanting independence from God.</a:t>
            </a:r>
          </a:p>
          <a:p>
            <a:r>
              <a:rPr lang="en-GB" sz="3200" dirty="0"/>
              <a:t>Getting tired of serving God /pressure/disillusionment and doing His work in our strength</a:t>
            </a:r>
          </a:p>
          <a:p>
            <a:r>
              <a:rPr lang="en-GB" sz="3200" dirty="0"/>
              <a:t>Worry</a:t>
            </a:r>
          </a:p>
          <a:p>
            <a:r>
              <a:rPr lang="en-GB" sz="3200" dirty="0"/>
              <a:t>Gradually stop doing the basics- meeting together</a:t>
            </a:r>
          </a:p>
          <a:p>
            <a:pPr marL="0" indent="0">
              <a:buNone/>
            </a:pPr>
            <a:r>
              <a:rPr lang="en-GB" sz="3200" dirty="0"/>
              <a:t>                                                             reading God’s word</a:t>
            </a:r>
          </a:p>
          <a:p>
            <a:pPr marL="0" indent="0">
              <a:buNone/>
            </a:pPr>
            <a:r>
              <a:rPr lang="en-GB" sz="3200" dirty="0"/>
              <a:t>                                                             praying</a:t>
            </a:r>
          </a:p>
          <a:p>
            <a:endParaRPr lang="en-GB" sz="3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61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80F1-6578-D9C4-C280-69F78F806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might cause me to derail?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488FF-962B-782E-BE7F-3992849F5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Believing that the sin you have committed is too big.</a:t>
            </a:r>
          </a:p>
          <a:p>
            <a:r>
              <a:rPr lang="en-GB" sz="3200" dirty="0"/>
              <a:t>The love of money</a:t>
            </a:r>
          </a:p>
          <a:p>
            <a:r>
              <a:rPr lang="en-GB" sz="3200" dirty="0"/>
              <a:t>Persecution</a:t>
            </a:r>
          </a:p>
          <a:p>
            <a:r>
              <a:rPr lang="en-GB" sz="3200" dirty="0"/>
              <a:t>Relationships</a:t>
            </a:r>
          </a:p>
          <a:p>
            <a:r>
              <a:rPr lang="en-GB" sz="3200" dirty="0"/>
              <a:t>False beliefs/false teaching/false doctrine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95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F7886-8D18-CE0D-2096-82A10AB2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So…. How do I stay on track?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B8DAC-0725-667B-5CC6-C73562FBD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105" y="1887242"/>
            <a:ext cx="10515600" cy="3443688"/>
          </a:xfrm>
        </p:spPr>
        <p:txBody>
          <a:bodyPr>
            <a:noAutofit/>
          </a:bodyPr>
          <a:lstStyle/>
          <a:p>
            <a:r>
              <a:rPr lang="en-GB" sz="3200" b="0" i="0" dirty="0">
                <a:solidFill>
                  <a:srgbClr val="000000"/>
                </a:solidFill>
                <a:effectLst/>
                <a:latin typeface="system-ui"/>
              </a:rPr>
              <a:t>Hebrews 12 (NKJV)</a:t>
            </a: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ystem-ui"/>
              </a:rPr>
              <a:t>Therefore we also, since we are surrounded by so great a cloud of witnesses, let us lay aside every weight, and the sin which so easily ensnares </a:t>
            </a:r>
            <a:r>
              <a:rPr lang="en-GB" sz="3200" dirty="0">
                <a:solidFill>
                  <a:srgbClr val="000000"/>
                </a:solidFill>
                <a:latin typeface="system-ui"/>
              </a:rPr>
              <a:t>us</a:t>
            </a:r>
            <a:r>
              <a:rPr lang="en-GB" sz="3200" b="0" i="1" dirty="0">
                <a:solidFill>
                  <a:srgbClr val="000000"/>
                </a:solidFill>
                <a:effectLst/>
                <a:latin typeface="system-ui"/>
              </a:rPr>
              <a:t>,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ystem-ui"/>
              </a:rPr>
              <a:t> and let us run with endurance the race that is set before us, looking unto Jesus, the author and finisher of </a:t>
            </a:r>
            <a:r>
              <a:rPr lang="en-GB" sz="3200" b="0" dirty="0">
                <a:solidFill>
                  <a:srgbClr val="000000"/>
                </a:solidFill>
                <a:effectLst/>
                <a:latin typeface="system-ui"/>
              </a:rPr>
              <a:t>our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ystem-ui"/>
              </a:rPr>
              <a:t> faith, who for the joy that was set before Him endured the cross, despising the shame, and has sat down at the right hand of the throne of God.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26901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F7886-8D18-CE0D-2096-82A10AB2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So…. How do I stay on track?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B8DAC-0725-667B-5CC6-C73562FBD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105" y="1887242"/>
            <a:ext cx="10515600" cy="3443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Negatively –</a:t>
            </a:r>
          </a:p>
          <a:p>
            <a:r>
              <a:rPr lang="en-GB" sz="3200" dirty="0"/>
              <a:t>Lay aside every weight (hindrance)</a:t>
            </a:r>
          </a:p>
          <a:p>
            <a:r>
              <a:rPr lang="en-GB" sz="3200" dirty="0"/>
              <a:t>Lay aside every sin –which so easily ensnares us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10044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4217B-FC2C-8C67-ED6B-2ADB792BA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BD194D-C2AA-8258-BA92-165D22400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21"/>
          <a:stretch/>
        </p:blipFill>
        <p:spPr>
          <a:xfrm>
            <a:off x="2074320" y="1410055"/>
            <a:ext cx="7753344" cy="4194613"/>
          </a:xfrm>
        </p:spPr>
      </p:pic>
    </p:spTree>
    <p:extLst>
      <p:ext uri="{BB962C8B-B14F-4D97-AF65-F5344CB8AC3E}">
        <p14:creationId xmlns:p14="http://schemas.microsoft.com/office/powerpoint/2010/main" val="200425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5EA56-20B6-DC68-5001-6FCADD0B4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ADE57-D581-1A80-B721-C08B6DA3A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61873" cy="4351338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Positively-</a:t>
            </a:r>
          </a:p>
          <a:p>
            <a:pPr marL="0" indent="0">
              <a:buNone/>
            </a:pPr>
            <a:r>
              <a:rPr lang="en-GB" sz="3200" dirty="0"/>
              <a:t>Run the race with endurance</a:t>
            </a:r>
          </a:p>
          <a:p>
            <a:pPr marL="0" indent="0">
              <a:buNone/>
            </a:pPr>
            <a:r>
              <a:rPr lang="en-GB" sz="3200" dirty="0"/>
              <a:t>Keep your eyes on Jesus, the author and finisher of our faith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0" name="Picture 2" descr="No photo description available.">
            <a:extLst>
              <a:ext uri="{FF2B5EF4-FFF2-40B4-BE49-F238E27FC236}">
                <a16:creationId xmlns:a16="http://schemas.microsoft.com/office/drawing/2014/main" id="{2EDCB2B3-EA0B-6A74-EBB1-F6885ED9C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74731"/>
            <a:ext cx="48768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556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80F1-6578-D9C4-C280-69F78F806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So…. How do I keep my eyes fixed on Jesus?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488FF-962B-782E-BE7F-3992849F5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206" y="1307507"/>
            <a:ext cx="10755594" cy="4869456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Gradually stop doing the basics- meeting together</a:t>
            </a:r>
          </a:p>
          <a:p>
            <a:pPr marL="0" indent="0">
              <a:buNone/>
            </a:pPr>
            <a:r>
              <a:rPr lang="en-GB" sz="3200" dirty="0"/>
              <a:t>                                                             reading God’s word</a:t>
            </a:r>
          </a:p>
          <a:p>
            <a:pPr marL="0" indent="0">
              <a:buNone/>
            </a:pPr>
            <a:r>
              <a:rPr lang="en-GB" sz="3200" dirty="0"/>
              <a:t>                                                             praying</a:t>
            </a:r>
          </a:p>
          <a:p>
            <a:r>
              <a:rPr lang="en-GB" sz="3200" dirty="0"/>
              <a:t>Being deceived. Our enemy is a master of deception. We may believe his lies</a:t>
            </a:r>
          </a:p>
          <a:p>
            <a:r>
              <a:rPr lang="en-GB" sz="3200" dirty="0"/>
              <a:t>Wanting to do our own thing. Wanting independence from God.</a:t>
            </a:r>
          </a:p>
          <a:p>
            <a:r>
              <a:rPr lang="en-GB" sz="3200" dirty="0"/>
              <a:t>Getting tired of serving God /pressure/disillusionment and doing His work in our strength</a:t>
            </a:r>
          </a:p>
          <a:p>
            <a:r>
              <a:rPr lang="en-GB" sz="3200" dirty="0"/>
              <a:t>Worry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84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80F1-6578-D9C4-C280-69F78F806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488FF-962B-782E-BE7F-3992849F5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Believing that the sin you have committed is too big.</a:t>
            </a:r>
          </a:p>
          <a:p>
            <a:r>
              <a:rPr lang="en-GB" sz="3200" dirty="0"/>
              <a:t>The love of money</a:t>
            </a:r>
          </a:p>
          <a:p>
            <a:r>
              <a:rPr lang="en-GB" sz="3200" dirty="0"/>
              <a:t>Persecution</a:t>
            </a:r>
          </a:p>
          <a:p>
            <a:r>
              <a:rPr lang="en-GB" sz="3200" dirty="0"/>
              <a:t>Relationships</a:t>
            </a:r>
          </a:p>
          <a:p>
            <a:r>
              <a:rPr lang="en-GB" sz="3200" dirty="0"/>
              <a:t>False beliefs/false teaching/false doctrine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2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159A3-D194-4EEC-0F06-7EF3B8AEC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Realise who you are. Your true 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9CD76-A588-1E78-592A-BF173AF48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/>
              <a:t>You are a sinner saved by grace</a:t>
            </a:r>
          </a:p>
          <a:p>
            <a:pPr marL="0" indent="0">
              <a:buNone/>
            </a:pPr>
            <a:r>
              <a:rPr lang="en-GB" sz="3200" dirty="0"/>
              <a:t>You have been born again </a:t>
            </a:r>
          </a:p>
          <a:p>
            <a:pPr marL="0" indent="0">
              <a:buNone/>
            </a:pPr>
            <a:r>
              <a:rPr lang="en-GB" sz="3200" dirty="0"/>
              <a:t>Therefore You are God’s Son/Daughter</a:t>
            </a:r>
          </a:p>
          <a:p>
            <a:pPr marL="0" indent="0">
              <a:buNone/>
            </a:pPr>
            <a:r>
              <a:rPr lang="en-GB" sz="3200" dirty="0"/>
              <a:t>You have a heavenly Father</a:t>
            </a:r>
          </a:p>
          <a:p>
            <a:pPr marL="0" indent="0">
              <a:buNone/>
            </a:pPr>
            <a:r>
              <a:rPr lang="en-GB" sz="3200" dirty="0"/>
              <a:t>You are the son/daughter of a King</a:t>
            </a:r>
          </a:p>
          <a:p>
            <a:pPr marL="0" indent="0">
              <a:buNone/>
            </a:pPr>
            <a:r>
              <a:rPr lang="en-GB" sz="3200" dirty="0"/>
              <a:t>God, The Holy Spirit lives in you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145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B16F4-7395-A53D-C32C-962C20920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26" y="365125"/>
            <a:ext cx="8121073" cy="1325563"/>
          </a:xfrm>
        </p:spPr>
        <p:txBody>
          <a:bodyPr/>
          <a:lstStyle/>
          <a:p>
            <a:r>
              <a:rPr lang="en-GB" dirty="0"/>
              <a:t>How can I keep on track?</a:t>
            </a:r>
          </a:p>
        </p:txBody>
      </p:sp>
      <p:pic>
        <p:nvPicPr>
          <p:cNvPr id="5" name="Content Placeholder 4" descr="A train on the tracks&#10;&#10;Description automatically generated">
            <a:extLst>
              <a:ext uri="{FF2B5EF4-FFF2-40B4-BE49-F238E27FC236}">
                <a16:creationId xmlns:a16="http://schemas.microsoft.com/office/drawing/2014/main" id="{5723640C-6499-0FE2-1BF4-5743F9AA0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899">
            <a:off x="1063510" y="1532641"/>
            <a:ext cx="4091467" cy="2726860"/>
          </a:xfrm>
        </p:spPr>
      </p:pic>
      <p:pic>
        <p:nvPicPr>
          <p:cNvPr id="10242" name="Picture 2" descr="MV Gemini: For $30,000 a Year, This Beautiful Ship Could Be Your New Home |  Architectural Digest">
            <a:extLst>
              <a:ext uri="{FF2B5EF4-FFF2-40B4-BE49-F238E27FC236}">
                <a16:creationId xmlns:a16="http://schemas.microsoft.com/office/drawing/2014/main" id="{047BD164-2EA9-8906-05BC-06E78CCF6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530">
            <a:off x="6471225" y="1522115"/>
            <a:ext cx="3663884" cy="27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1,300+ Ox Plough Stock Photos, Pictures &amp; Royalty-Free Images - iStock">
            <a:extLst>
              <a:ext uri="{FF2B5EF4-FFF2-40B4-BE49-F238E27FC236}">
                <a16:creationId xmlns:a16="http://schemas.microsoft.com/office/drawing/2014/main" id="{08ED85EC-976F-7FCC-63BA-B3C0C065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150">
            <a:off x="1906349" y="3991158"/>
            <a:ext cx="3725239" cy="248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Tips for a Better Race Photo">
            <a:extLst>
              <a:ext uri="{FF2B5EF4-FFF2-40B4-BE49-F238E27FC236}">
                <a16:creationId xmlns:a16="http://schemas.microsoft.com/office/drawing/2014/main" id="{B75317C6-D789-7BF0-DECC-DC48B5AFA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1734">
            <a:off x="6489795" y="3913502"/>
            <a:ext cx="4505385" cy="226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579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F658B-A003-1783-04F2-3F26C7216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E11FC-C003-6F33-F798-546F81678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69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236E7-4D8D-6D0F-F2E8-00A042655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277332-77C6-CA72-4A03-82F810831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02"/>
          <a:stretch/>
        </p:blipFill>
        <p:spPr>
          <a:xfrm>
            <a:off x="1433384" y="699375"/>
            <a:ext cx="9571779" cy="5265589"/>
          </a:xfrm>
        </p:spPr>
      </p:pic>
    </p:spTree>
    <p:extLst>
      <p:ext uri="{BB962C8B-B14F-4D97-AF65-F5344CB8AC3E}">
        <p14:creationId xmlns:p14="http://schemas.microsoft.com/office/powerpoint/2010/main" val="33135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BC27A-D03F-4192-B108-4A698CA67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76849353-B9DA-0A65-C905-B4194C75E8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379" y="1274618"/>
            <a:ext cx="5283200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68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E7B2-2EDC-A8BC-5768-E1AFA6AE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 descr="No description available.">
            <a:extLst>
              <a:ext uri="{FF2B5EF4-FFF2-40B4-BE49-F238E27FC236}">
                <a16:creationId xmlns:a16="http://schemas.microsoft.com/office/drawing/2014/main" id="{8C982931-520F-797C-50E7-F01EE0F5A5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36" y="272881"/>
            <a:ext cx="4054764" cy="649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67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B16F4-7395-A53D-C32C-962C20920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26" y="365125"/>
            <a:ext cx="8121073" cy="1325563"/>
          </a:xfrm>
        </p:spPr>
        <p:txBody>
          <a:bodyPr/>
          <a:lstStyle/>
          <a:p>
            <a:r>
              <a:rPr lang="en-GB" dirty="0"/>
              <a:t>How can I keep on track?</a:t>
            </a:r>
          </a:p>
        </p:txBody>
      </p:sp>
      <p:pic>
        <p:nvPicPr>
          <p:cNvPr id="5" name="Content Placeholder 4" descr="A train on the tracks&#10;&#10;Description automatically generated">
            <a:extLst>
              <a:ext uri="{FF2B5EF4-FFF2-40B4-BE49-F238E27FC236}">
                <a16:creationId xmlns:a16="http://schemas.microsoft.com/office/drawing/2014/main" id="{5723640C-6499-0FE2-1BF4-5743F9AA0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57" y="1825625"/>
            <a:ext cx="6528886" cy="4351338"/>
          </a:xfrm>
        </p:spPr>
      </p:pic>
    </p:spTree>
    <p:extLst>
      <p:ext uri="{BB962C8B-B14F-4D97-AF65-F5344CB8AC3E}">
        <p14:creationId xmlns:p14="http://schemas.microsoft.com/office/powerpoint/2010/main" val="67733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C2D94-A6BB-8052-9F38-F30BF9BE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6" name="Picture 4" descr="46521 stands derailed | Ivatt '2MT' 2-6-0 no.46521 stands de… | Flickr">
            <a:extLst>
              <a:ext uri="{FF2B5EF4-FFF2-40B4-BE49-F238E27FC236}">
                <a16:creationId xmlns:a16="http://schemas.microsoft.com/office/drawing/2014/main" id="{0EA102C2-1D62-330E-9326-27B0C83804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57" y="1603952"/>
            <a:ext cx="615437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64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4C26-A9FD-D4C4-0F51-ABFD5713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arrow and Wealdstone train crash of 1952">
            <a:extLst>
              <a:ext uri="{FF2B5EF4-FFF2-40B4-BE49-F238E27FC236}">
                <a16:creationId xmlns:a16="http://schemas.microsoft.com/office/drawing/2014/main" id="{4BC30C6D-9853-03E5-84A1-70E5BC1AF6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794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578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11CB-6134-7911-3A49-F9A27430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The incredible moment a steam train flies of the edge of a cliff in the  Peak District - YorkshireLive">
            <a:extLst>
              <a:ext uri="{FF2B5EF4-FFF2-40B4-BE49-F238E27FC236}">
                <a16:creationId xmlns:a16="http://schemas.microsoft.com/office/drawing/2014/main" id="{F5405F25-3534-6FBB-E996-CF9A5794AF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69" y="1825625"/>
            <a:ext cx="828826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310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7363</TotalTime>
  <Words>614</Words>
  <Application>Microsoft Office PowerPoint</Application>
  <PresentationFormat>Widescreen</PresentationFormat>
  <Paragraphs>73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I keep on track?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might cause me to derail?</vt:lpstr>
      <vt:lpstr>Parable of the Sower – Matthew 13</vt:lpstr>
      <vt:lpstr>What might cause me to derail?</vt:lpstr>
      <vt:lpstr>What might cause me to derail?</vt:lpstr>
      <vt:lpstr>So…. How do I stay on track?</vt:lpstr>
      <vt:lpstr>So…. How do I stay on track?</vt:lpstr>
      <vt:lpstr>PowerPoint Presentation</vt:lpstr>
      <vt:lpstr>So…. How do I keep my eyes fixed on Jesus?</vt:lpstr>
      <vt:lpstr>PowerPoint Presentation</vt:lpstr>
      <vt:lpstr>Realise who you are. Your true identity</vt:lpstr>
      <vt:lpstr>How can I keep on track?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hodkinson</dc:creator>
  <cp:lastModifiedBy>j hodkinson</cp:lastModifiedBy>
  <cp:revision>3</cp:revision>
  <dcterms:created xsi:type="dcterms:W3CDTF">2023-07-24T06:24:05Z</dcterms:created>
  <dcterms:modified xsi:type="dcterms:W3CDTF">2023-09-15T09:36:21Z</dcterms:modified>
</cp:coreProperties>
</file>